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73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F9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88"/>
  </p:normalViewPr>
  <p:slideViewPr>
    <p:cSldViewPr snapToGrid="0" snapToObjects="1">
      <p:cViewPr varScale="1">
        <p:scale>
          <a:sx n="73" d="100"/>
          <a:sy n="73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C46FB-1FC2-5740-90CE-87383FE18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06970-00FA-4649-8A65-0F2774126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D8483-A652-D244-A6A1-C91CAB18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D1225-136C-6947-AD3D-1ED765F14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67FCE-E282-1C4C-8226-58216807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9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282EB-A141-4A4A-8F63-851EE520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CDED61-4AAF-D040-A0A9-20228025F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A77E9-425C-E742-8F8C-BAAE51A1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89E2C-C685-FF4D-8F25-B6DA5F77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4E00C-7F79-BA4E-8B09-00C738C2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8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DA4D7-32AC-174A-83CA-E9F84163B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6AF76-53B0-254E-A54F-660700456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20078-AF6A-0249-A69E-2345F660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AF9AE-3331-A34D-9258-A08D1CBD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90172-74BF-3D4B-8D5E-FFB51201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7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50C8-1550-3F43-B862-618776F12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6671F-8908-4743-ACBA-19F9CABC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8A672-296D-3C40-A584-16201871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0F28F-6941-294B-AE70-39FE1D36C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FF02E-DDF5-FE40-8047-B8498C02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1621-1745-034C-A1A0-F117978C4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5DD96-1628-C844-A858-D9627D37C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F73A0-18CB-8643-9619-9ABB8982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3F13E-D5DA-A141-B8EF-470CFA14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130D5-AA45-E944-B74F-1C527A8FF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5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44425-1EDC-5F4A-B6E5-CE396040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CABAA-C2F1-F442-932D-2A5B5F06F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681990-CE9A-324E-88F6-BF0A012AB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1FE32-0175-DF4C-B6CC-67154A7A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A325C-69B0-754F-BE0F-9CCE72823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DE97A-EF65-A74D-99B3-B68A71B7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9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D77B-125A-3B40-956C-6F9B26783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CEC54-32AC-1B4F-ACF1-BA8D9911C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1ECB7-4810-6C45-B3B1-70CD62BD5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A1C05-0361-264F-BD4B-D30F0E01B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FD6FAE-1B56-674E-BD13-67960D0F4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FAD3B5-E461-4D46-882E-437476CD5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488147-22D6-E44F-825F-ECA367BC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9C4B5A-5013-DA4F-9ACB-8A396185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3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2639-A494-024D-842B-32A342658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8DCF8-0E4D-404A-B279-D195B64F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FE5C5-FA2E-9F4B-86BC-7DF5509F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9A464-9BC2-2E43-8551-73747F4D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2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280470-EC55-804F-A1C7-DECA8C17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9A0F9-2AEE-AD49-808A-BFDCE45D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2378-E357-8349-A4D6-79DD4C36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CB271-D074-EE47-BCCF-76F8CFDF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E24A-650D-F640-A337-254786753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D2D6B-9869-0241-B518-BD556B1E3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4C9EB-955F-AA49-8AE3-46AB07D2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426BB-C9B0-4040-B75A-01E13235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CDFA9-7402-1949-A357-A220FB1D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5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69B58-40E0-BE45-878C-85520D5B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E779EB-8B5A-5540-9C94-7983895DB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FDDDA-1EB3-0040-9ADE-BD0B7A888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10DA2-E2FE-FE43-8065-B4A567AAF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03F94-74E8-0141-A94C-2BB453B1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3CC2F-CE66-4343-9D3B-E7B307D5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0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2F298-7A26-104F-8979-6C7DAD03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7AE01-BCBF-3743-A01A-B1FB13047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D2C78-921D-374D-B571-E5683049B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E0948-DD9B-764A-8252-9B7F4B8B09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B29FD-73F7-3B45-856E-563027D1E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F7A85-4D90-B14D-ADD8-CC033D58E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1497F-5BD8-9043-A864-712F41E1D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4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0719B0-A853-4443-97B7-A70F895DFC4A}"/>
              </a:ext>
            </a:extLst>
          </p:cNvPr>
          <p:cNvGrpSpPr/>
          <p:nvPr/>
        </p:nvGrpSpPr>
        <p:grpSpPr>
          <a:xfrm>
            <a:off x="1358877" y="804348"/>
            <a:ext cx="9474245" cy="9334501"/>
            <a:chOff x="1358871" y="361948"/>
            <a:chExt cx="9474245" cy="933450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D047B4F-FAF1-0E4B-B9DF-E6EE6A84FCDA}"/>
                </a:ext>
              </a:extLst>
            </p:cNvPr>
            <p:cNvGrpSpPr/>
            <p:nvPr/>
          </p:nvGrpSpPr>
          <p:grpSpPr>
            <a:xfrm>
              <a:off x="1358871" y="361948"/>
              <a:ext cx="9474245" cy="9334501"/>
              <a:chOff x="1358871" y="361948"/>
              <a:chExt cx="9474245" cy="9334501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7964C4F6-BAD9-734C-BB00-E26F04435360}"/>
                  </a:ext>
                </a:extLst>
              </p:cNvPr>
              <p:cNvSpPr/>
              <p:nvPr/>
            </p:nvSpPr>
            <p:spPr>
              <a:xfrm>
                <a:off x="1681162" y="614362"/>
                <a:ext cx="8829675" cy="8829675"/>
              </a:xfrm>
              <a:prstGeom prst="ellipse">
                <a:avLst/>
              </a:prstGeom>
              <a:solidFill>
                <a:srgbClr val="5F98A9">
                  <a:alpha val="8941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60B91A-6CAB-B740-8053-81A4A19CE34D}"/>
                  </a:ext>
                </a:extLst>
              </p:cNvPr>
              <p:cNvSpPr txBox="1"/>
              <p:nvPr/>
            </p:nvSpPr>
            <p:spPr>
              <a:xfrm>
                <a:off x="3452805" y="2078050"/>
                <a:ext cx="5286375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6600" b="1" dirty="0">
                    <a:effectLst>
                      <a:outerShdw blurRad="50800" dist="50800" dir="5400000" sx="98000" sy="98000" algn="ctr" rotWithShape="0">
                        <a:srgbClr val="000000">
                          <a:alpha val="43137"/>
                        </a:srgbClr>
                      </a:outerShdw>
                      <a:reflection endPos="0" dir="5400000" sy="-100000" algn="bl" rotWithShape="0"/>
                    </a:effectLst>
                    <a:latin typeface="TH Sarabun New" panose="020B0500040200020003" pitchFamily="34" charset="-34"/>
                    <a:cs typeface="TH Sarabun New" panose="020B0500040200020003" pitchFamily="34" charset="-34"/>
                  </a:rPr>
                  <a:t>หน่วยการเรียนรู้ที่ ๔</a:t>
                </a:r>
                <a:endParaRPr lang="en-US" sz="6600" b="1" dirty="0">
                  <a:effectLst>
                    <a:outerShdw blurRad="50800" dist="50800" dir="5400000" sx="98000" sy="98000" algn="ctr" rotWithShape="0">
                      <a:srgbClr val="000000">
                        <a:alpha val="43137"/>
                      </a:srgbClr>
                    </a:outerShdw>
                    <a:reflection endPos="0" dir="5400000" sy="-100000" algn="bl" rotWithShape="0"/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9E18C0A-D539-BF45-869C-76BFEF2D0F37}"/>
                  </a:ext>
                </a:extLst>
              </p:cNvPr>
              <p:cNvSpPr txBox="1"/>
              <p:nvPr/>
            </p:nvSpPr>
            <p:spPr>
              <a:xfrm>
                <a:off x="1358871" y="4352052"/>
                <a:ext cx="947424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6000" b="1" dirty="0">
                    <a:effectLst>
                      <a:outerShdw blurRad="50800" dist="50800" dir="5400000" algn="ctr" rotWithShape="0">
                        <a:srgbClr val="000000">
                          <a:alpha val="70000"/>
                        </a:srgbClr>
                      </a:outerShdw>
                    </a:effectLst>
                    <a:latin typeface="TH Sarabun New" panose="020B0500040200020003" pitchFamily="34" charset="-34"/>
                    <a:cs typeface="TH Sarabun New" panose="020B0500040200020003" pitchFamily="34" charset="-34"/>
                  </a:rPr>
                  <a:t>“ประวัติผู้แต่งสุภาษิตพระร่วง”</a:t>
                </a:r>
                <a:endParaRPr lang="en-US" sz="60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2696C9B5-73ED-D44D-AF85-57B53649EA3D}"/>
                  </a:ext>
                </a:extLst>
              </p:cNvPr>
              <p:cNvSpPr/>
              <p:nvPr/>
            </p:nvSpPr>
            <p:spPr>
              <a:xfrm>
                <a:off x="1428745" y="361948"/>
                <a:ext cx="9334501" cy="9334501"/>
              </a:xfrm>
              <a:prstGeom prst="ellipse">
                <a:avLst/>
              </a:prstGeom>
              <a:noFill/>
              <a:ln>
                <a:solidFill>
                  <a:srgbClr val="5F98A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5711542-5568-BF45-B775-91E1C431E566}"/>
                </a:ext>
              </a:extLst>
            </p:cNvPr>
            <p:cNvSpPr txBox="1"/>
            <p:nvPr/>
          </p:nvSpPr>
          <p:spPr>
            <a:xfrm>
              <a:off x="2088350" y="3320893"/>
              <a:ext cx="8015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8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(โดย คุณค</a:t>
              </a:r>
              <a:r>
                <a:rPr lang="th-TH" sz="4800" b="1" dirty="0" err="1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รูจ</a:t>
              </a:r>
              <a:r>
                <a:rPr lang="th-TH" sz="48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ิระภา ตราโชว์)</a:t>
              </a:r>
              <a:endParaRPr lang="en-US" sz="4800" b="1" dirty="0">
                <a:effectLst>
                  <a:outerShdw blurRad="50800" dist="50800" dir="5400000" algn="ctr" rotWithShape="0">
                    <a:srgbClr val="000000">
                      <a:alpha val="70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4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C557148-1611-1B4F-BABB-777853CE7C8D}"/>
              </a:ext>
            </a:extLst>
          </p:cNvPr>
          <p:cNvGrpSpPr/>
          <p:nvPr/>
        </p:nvGrpSpPr>
        <p:grpSpPr>
          <a:xfrm>
            <a:off x="794096" y="1210061"/>
            <a:ext cx="11178572" cy="5389106"/>
            <a:chOff x="1943149" y="1307283"/>
            <a:chExt cx="8690465" cy="39724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74468C-62D1-E841-92BB-507D11D33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49" y="1307283"/>
              <a:ext cx="8690465" cy="39724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2712837" y="2005075"/>
              <a:ext cx="7151088" cy="2518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สมเด็จพระมหาสมณเจ้า กรมพระ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มานุช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 เป็นพระราชโอรสองค์ที่ ๒๘ ในพระบาทสมเด็จพระพุทธยอดฟ้าจุฬาโลกมหาราชพระมารดา คือ เจ้าจอมมารดาจุ้ย ต่อมาได้เลื่อนเป็น "ท้าวทรงกันดาล"พระองค์ประสูติเมื่อวันที่ ๑๑ ธันวาคม พ.ศ. ๒๓๓๓ พระนามเดิมคือ พระองค์เจ้าชายวาสุกรี ผนวชเป็นสามเณรเมื่อ พ.ศ. ๒๓๔๕ ตั้งแต่พระชันษาได้ ๑๒ ปี และผนวชเป็นพระภิกษุเมื่อ พ.ศ. ๒๓๕๓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ประวัติผู้แต่ง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675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C557148-1611-1B4F-BABB-777853CE7C8D}"/>
              </a:ext>
            </a:extLst>
          </p:cNvPr>
          <p:cNvGrpSpPr/>
          <p:nvPr/>
        </p:nvGrpSpPr>
        <p:grpSpPr>
          <a:xfrm>
            <a:off x="794096" y="1210061"/>
            <a:ext cx="11178572" cy="5389106"/>
            <a:chOff x="1943149" y="1307283"/>
            <a:chExt cx="8690465" cy="39724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74468C-62D1-E841-92BB-507D11D33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49" y="1307283"/>
              <a:ext cx="8690465" cy="39724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5392898" y="2170503"/>
              <a:ext cx="4481600" cy="2246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ประทับจำพรรษาอยู่ที่วัดพระเชตุพน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 ทรงศึกษาด้านภาษาไทย ภาษามคธ โบราณคดี โหราศาสตร์ และเวทมนตร์ 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ตลอดทั้ง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วิธีลงเลขยันต์ต่าง ๆ จากสมเด็จพระพนรัตน์ (แก้ว) อธิบดีสงฆ์วัดพระเขต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ุ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พน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 ในสมัยรัชกาลที่ ๒ ทรงได้รับเลื่อนพระอิสริยยศครั้งแรก เป็น "กรมหมื่นนุช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</a:t>
              </a:r>
              <a:r>
                <a:rPr lang="th-TH" sz="32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3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"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ประวัติผู้แต่ง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16312CC-25ED-704B-BA3C-D9FE5F340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829" y="1666213"/>
            <a:ext cx="2962534" cy="41475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9764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C557148-1611-1B4F-BABB-777853CE7C8D}"/>
              </a:ext>
            </a:extLst>
          </p:cNvPr>
          <p:cNvGrpSpPr/>
          <p:nvPr/>
        </p:nvGrpSpPr>
        <p:grpSpPr>
          <a:xfrm>
            <a:off x="794096" y="1210061"/>
            <a:ext cx="11178572" cy="5389106"/>
            <a:chOff x="1943149" y="1307283"/>
            <a:chExt cx="8690465" cy="39724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74468C-62D1-E841-92BB-507D11D33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49" y="1307283"/>
              <a:ext cx="8690465" cy="39724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2655247" y="1820429"/>
              <a:ext cx="6914129" cy="2926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ในสมัยรัชกาลที่ ๔ มีพระบรมราชโองการประกาศเลื่อน "กรมหมื่นนุช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" ให้ดำรงตำแหน่งสกลมหาสังฆปริณายกและเลื่อนเป็น "กรมสมเด็จพระ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มานุช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" พระองค์สิ้นพระชนม์ในสมัยรัชกาลที่ ๔ ด้วยพระโรคชรา เมื่อวันที่ ๙ ธันวาคม พ.ศ. ๒๓๙๖ สิริรวมพระชันษาได้ ๖๔  ปี และในสมัยรัชกาลที่ ๖ ได้ทรงประกาศสถาปนา "กรมสมเด็จพระ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มานุช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" ขึ้นเป็น "สมเด็จพระมหาสมณเจ้า กรมพระ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มานุช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ชิโนรส" เมื่อวันที่ ๑๒ เมษายน พ.ศ. ๒๔๖๔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ประวัติผู้แต่ง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132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C557148-1611-1B4F-BABB-777853CE7C8D}"/>
              </a:ext>
            </a:extLst>
          </p:cNvPr>
          <p:cNvGrpSpPr/>
          <p:nvPr/>
        </p:nvGrpSpPr>
        <p:grpSpPr>
          <a:xfrm>
            <a:off x="794096" y="1210061"/>
            <a:ext cx="11178572" cy="5389106"/>
            <a:chOff x="1943149" y="1307283"/>
            <a:chExt cx="8690465" cy="39724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74468C-62D1-E841-92BB-507D11D33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49" y="1307283"/>
              <a:ext cx="8690465" cy="39724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2793458" y="2005075"/>
              <a:ext cx="6969243" cy="2518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ใน พ.ศ. ๒๕๓๓ องค์การการศึกษา วิทยาศาสตร์ และวัฒนธรรมแห่งสหประชาชาติ (ยูเนสโก) ได้ประกาศยกย่องสมเด็จพระมหาสมณเจ้า กรมพระ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มานุช</a:t>
              </a:r>
              <a:r>
                <a:rPr lang="th-TH" sz="36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ิต</a:t>
              </a:r>
              <a:r>
                <a:rPr lang="th-TH" sz="36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ชิโนรสเป็นบุคคลผู้มีผลงานดีเด่นด้านวัฒนธรรมระดับโลก ประจำปี พ.ศ. ๒๕๓๓ นับเป็นพระสงฆ์รูปแรกที่ได้รับการถวายเกียรตินี้ ซึ่งพระนิพนธ์ที่พระองค์ทรงพระนิพนธ์ไว้มีเป็นจำนวนมากทั้งบทร้อยแก้วและ ร้อยกรอง ดังนี้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ประวัติผู้แต่ง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515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C557148-1611-1B4F-BABB-777853CE7C8D}"/>
              </a:ext>
            </a:extLst>
          </p:cNvPr>
          <p:cNvGrpSpPr/>
          <p:nvPr/>
        </p:nvGrpSpPr>
        <p:grpSpPr>
          <a:xfrm>
            <a:off x="794096" y="979439"/>
            <a:ext cx="11178572" cy="5619728"/>
            <a:chOff x="1943149" y="1307283"/>
            <a:chExt cx="8690465" cy="39724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74468C-62D1-E841-92BB-507D11D33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49" y="1307283"/>
              <a:ext cx="8690465" cy="39724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2612313" y="3515537"/>
              <a:ext cx="7352136" cy="1283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2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วรรณกรรมร้อยกรองประเภทร่ายและโคลง เช่น โคลงดั้นเรื่องปฏิสังขรณ์วัดพระเชตุพน</a:t>
              </a:r>
              <a:r>
                <a:rPr lang="th-TH" sz="28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ฯ</a:t>
              </a:r>
              <a:r>
                <a:rPr lang="th-TH" sz="2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  ลิลิตกระบวนแห่พระกฐินพยุหยาตราทางสถลมารคและชลมารค ลิลิตตะเลงพ่าย ฯลฯ</a:t>
              </a:r>
            </a:p>
            <a:p>
              <a:pPr algn="thaiDist"/>
              <a:r>
                <a:rPr lang="th-TH" sz="2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วรรณกรรมร้อยกร</a:t>
              </a:r>
              <a:r>
                <a:rPr lang="th-TH" sz="28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่</a:t>
              </a:r>
              <a:r>
                <a:rPr lang="th-TH" sz="2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องประเภทฉันท์ เช่น กฤษณาสอนน้องคำฉันท์ สมุทร</a:t>
              </a:r>
              <a:r>
                <a:rPr lang="th-TH" sz="2800" b="1" dirty="0" err="1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โฆษ</a:t>
              </a:r>
              <a:r>
                <a:rPr lang="th-TH" sz="2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คำฉันท์ ตอนปลาย ฉันท์ดุษฎีสังเวยกล่อมช้าง ฯลฯ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ประวัติผู้แต่ง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89D4F5A5-8B3F-2241-87B6-A568D306B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6713" y="1353910"/>
            <a:ext cx="3899676" cy="266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9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C557148-1611-1B4F-BABB-777853CE7C8D}"/>
              </a:ext>
            </a:extLst>
          </p:cNvPr>
          <p:cNvGrpSpPr/>
          <p:nvPr/>
        </p:nvGrpSpPr>
        <p:grpSpPr>
          <a:xfrm>
            <a:off x="794096" y="1210061"/>
            <a:ext cx="11178572" cy="5389106"/>
            <a:chOff x="1943149" y="1307283"/>
            <a:chExt cx="8690465" cy="39724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A74468C-62D1-E841-92BB-507D11D33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3149" y="1307283"/>
              <a:ext cx="8690465" cy="39724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96DE8F-2495-F643-9851-40116239038D}"/>
                </a:ext>
              </a:extLst>
            </p:cNvPr>
            <p:cNvSpPr txBox="1"/>
            <p:nvPr/>
          </p:nvSpPr>
          <p:spPr>
            <a:xfrm>
              <a:off x="2555146" y="1898258"/>
              <a:ext cx="5230341" cy="2790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4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วรรณกรรมร้อยกรองประเภทร่ายยาว เช่น มหาเวสสันดรชาดก (เว้นกัณฑ์ชูชกและมหาพน) ร่ายทำขวัญนาคหลวง ฯลฯ</a:t>
              </a:r>
            </a:p>
            <a:p>
              <a:pPr algn="thaiDist"/>
              <a:r>
                <a:rPr lang="th-TH" sz="4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วรรณกรรมร้อยกรองประเภทกลอน เช่น เพลงยาวเจ้าพระ</a:t>
              </a:r>
            </a:p>
            <a:p>
              <a:pPr algn="thaiDist"/>
              <a:r>
                <a:rPr lang="th-TH" sz="4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วรรณกรรมร้อยแก้ว เช่น ปฐมสมโพธิกถา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0234EA-D0DD-344D-A166-C4FDA0F7F307}"/>
              </a:ext>
            </a:extLst>
          </p:cNvPr>
          <p:cNvGrpSpPr/>
          <p:nvPr/>
        </p:nvGrpSpPr>
        <p:grpSpPr>
          <a:xfrm>
            <a:off x="1119810" y="205347"/>
            <a:ext cx="9952379" cy="927840"/>
            <a:chOff x="1168918" y="485031"/>
            <a:chExt cx="9952379" cy="927840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595F6ACA-AE8D-BC46-8BF0-54DC6549C70D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203884D3-8227-1146-AF8F-7393A1AEC5A4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F48F2E4-277D-784C-A10B-1598ABF932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5F98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FECC653-5829-9747-90C5-E0AF49E3B27D}"/>
                </a:ext>
              </a:extLst>
            </p:cNvPr>
            <p:cNvSpPr txBox="1"/>
            <p:nvPr/>
          </p:nvSpPr>
          <p:spPr>
            <a:xfrm>
              <a:off x="1989937" y="489541"/>
              <a:ext cx="8432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54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ประวัติผู้แต่ง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0A2706C0-88DF-DA49-B481-8A92A393F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9971" y="2117269"/>
            <a:ext cx="2436831" cy="357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4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462</Words>
  <Application>Microsoft Office PowerPoint</Application>
  <PresentationFormat>แบบจอกว้าง</PresentationFormat>
  <Paragraphs>18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TH Sarabun New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นางสาวจุฑามาศ คูฮุด</dc:creator>
  <cp:lastModifiedBy>praweaprawea@outlook.com</cp:lastModifiedBy>
  <cp:revision>18</cp:revision>
  <dcterms:created xsi:type="dcterms:W3CDTF">2021-05-09T16:46:39Z</dcterms:created>
  <dcterms:modified xsi:type="dcterms:W3CDTF">2022-07-19T01:37:27Z</dcterms:modified>
</cp:coreProperties>
</file>